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27"/>
  </p:normalViewPr>
  <p:slideViewPr>
    <p:cSldViewPr snapToGrid="0">
      <p:cViewPr varScale="1">
        <p:scale>
          <a:sx n="96" d="100"/>
          <a:sy n="96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E6886E-F5F5-451D-93BD-C2075415539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8CBAA-CD02-45FC-8DBE-53F842D8231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To develop machine learning models for predicting sales in an e-commerce platform</a:t>
          </a:r>
          <a:endParaRPr lang="en-US"/>
        </a:p>
      </dgm:t>
    </dgm:pt>
    <dgm:pt modelId="{7ECA46F1-EE22-4368-8F66-1DA0C97197B1}" type="parTrans" cxnId="{E9E1353D-4100-494A-B792-9279ACFD35F3}">
      <dgm:prSet/>
      <dgm:spPr/>
      <dgm:t>
        <a:bodyPr/>
        <a:lstStyle/>
        <a:p>
          <a:endParaRPr lang="en-US"/>
        </a:p>
      </dgm:t>
    </dgm:pt>
    <dgm:pt modelId="{AAADFD3F-B38A-4DDA-91AA-07C298E577C5}" type="sibTrans" cxnId="{E9E1353D-4100-494A-B792-9279ACFD35F3}">
      <dgm:prSet/>
      <dgm:spPr/>
      <dgm:t>
        <a:bodyPr/>
        <a:lstStyle/>
        <a:p>
          <a:endParaRPr lang="en-US"/>
        </a:p>
      </dgm:t>
    </dgm:pt>
    <dgm:pt modelId="{C1AE3998-50B4-4A9F-A581-E578D6F12F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Analyse the trends on the weekly sales on different months, rolling average</a:t>
          </a:r>
          <a:endParaRPr lang="en-US"/>
        </a:p>
      </dgm:t>
    </dgm:pt>
    <dgm:pt modelId="{121C061B-5976-41FC-A630-2C216C4ABA49}" type="parTrans" cxnId="{1589AF65-1EF0-4BE5-ACA6-AEF8F4C7C6F8}">
      <dgm:prSet/>
      <dgm:spPr/>
      <dgm:t>
        <a:bodyPr/>
        <a:lstStyle/>
        <a:p>
          <a:endParaRPr lang="en-US"/>
        </a:p>
      </dgm:t>
    </dgm:pt>
    <dgm:pt modelId="{C4B1CD1F-8E40-460B-884B-97C21A096CB7}" type="sibTrans" cxnId="{1589AF65-1EF0-4BE5-ACA6-AEF8F4C7C6F8}">
      <dgm:prSet/>
      <dgm:spPr/>
      <dgm:t>
        <a:bodyPr/>
        <a:lstStyle/>
        <a:p>
          <a:endParaRPr lang="en-US"/>
        </a:p>
      </dgm:t>
    </dgm:pt>
    <dgm:pt modelId="{474A448F-53CD-4EB6-8EB9-86A2202DB6D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Understand the effect of different parameters on the sales</a:t>
          </a:r>
          <a:endParaRPr lang="en-US"/>
        </a:p>
      </dgm:t>
    </dgm:pt>
    <dgm:pt modelId="{2967FA92-14CA-42F2-A639-6994CA8EE5DB}" type="parTrans" cxnId="{7E7BDD5B-718B-4DC7-A1ED-201D3A5366CC}">
      <dgm:prSet/>
      <dgm:spPr/>
      <dgm:t>
        <a:bodyPr/>
        <a:lstStyle/>
        <a:p>
          <a:endParaRPr lang="en-US"/>
        </a:p>
      </dgm:t>
    </dgm:pt>
    <dgm:pt modelId="{83D9720F-4E33-4022-9F16-1760F84B4DB9}" type="sibTrans" cxnId="{7E7BDD5B-718B-4DC7-A1ED-201D3A5366CC}">
      <dgm:prSet/>
      <dgm:spPr/>
      <dgm:t>
        <a:bodyPr/>
        <a:lstStyle/>
        <a:p>
          <a:endParaRPr lang="en-US"/>
        </a:p>
      </dgm:t>
    </dgm:pt>
    <dgm:pt modelId="{CEBB97D7-8423-4637-88CC-82B86A82835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Identify the best model to predict the sales</a:t>
          </a:r>
          <a:endParaRPr lang="en-US"/>
        </a:p>
      </dgm:t>
    </dgm:pt>
    <dgm:pt modelId="{F03CB222-2D94-4F94-95BC-B091E0DEA9DA}" type="parTrans" cxnId="{94CE8EEF-B8AB-413F-B006-F6052D9BA131}">
      <dgm:prSet/>
      <dgm:spPr/>
      <dgm:t>
        <a:bodyPr/>
        <a:lstStyle/>
        <a:p>
          <a:endParaRPr lang="en-US"/>
        </a:p>
      </dgm:t>
    </dgm:pt>
    <dgm:pt modelId="{1A2B760E-D894-4B63-8DE8-406744DDF4CB}" type="sibTrans" cxnId="{94CE8EEF-B8AB-413F-B006-F6052D9BA131}">
      <dgm:prSet/>
      <dgm:spPr/>
      <dgm:t>
        <a:bodyPr/>
        <a:lstStyle/>
        <a:p>
          <a:endParaRPr lang="en-US"/>
        </a:p>
      </dgm:t>
    </dgm:pt>
    <dgm:pt modelId="{01E3AE37-D693-401A-8F4A-CF415B17F07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Plot the predicted values on the graph and compare the performance of the models used</a:t>
          </a:r>
          <a:endParaRPr lang="en-US"/>
        </a:p>
      </dgm:t>
    </dgm:pt>
    <dgm:pt modelId="{1F235930-B0B2-47D6-AE96-DF228FCF7F74}" type="parTrans" cxnId="{EE8DD9EA-CD4A-474B-AD73-071C71B7530F}">
      <dgm:prSet/>
      <dgm:spPr/>
      <dgm:t>
        <a:bodyPr/>
        <a:lstStyle/>
        <a:p>
          <a:endParaRPr lang="en-US"/>
        </a:p>
      </dgm:t>
    </dgm:pt>
    <dgm:pt modelId="{4BFF320C-8F7D-458B-BEC6-FABC24605C07}" type="sibTrans" cxnId="{EE8DD9EA-CD4A-474B-AD73-071C71B7530F}">
      <dgm:prSet/>
      <dgm:spPr/>
      <dgm:t>
        <a:bodyPr/>
        <a:lstStyle/>
        <a:p>
          <a:endParaRPr lang="en-US"/>
        </a:p>
      </dgm:t>
    </dgm:pt>
    <dgm:pt modelId="{6E0DDB40-B390-45D8-A350-B9B53ACA9ABA}" type="pres">
      <dgm:prSet presAssocID="{85E6886E-F5F5-451D-93BD-C20754155398}" presName="root" presStyleCnt="0">
        <dgm:presLayoutVars>
          <dgm:dir/>
          <dgm:resizeHandles val="exact"/>
        </dgm:presLayoutVars>
      </dgm:prSet>
      <dgm:spPr/>
    </dgm:pt>
    <dgm:pt modelId="{14B20A2F-3CF1-4904-865F-9F621AD61CBB}" type="pres">
      <dgm:prSet presAssocID="{66B8CBAA-CD02-45FC-8DBE-53F842D82313}" presName="compNode" presStyleCnt="0"/>
      <dgm:spPr/>
    </dgm:pt>
    <dgm:pt modelId="{D344E184-F005-4782-B2F7-21EE06713E02}" type="pres">
      <dgm:prSet presAssocID="{66B8CBAA-CD02-45FC-8DBE-53F842D82313}" presName="bgRect" presStyleLbl="bgShp" presStyleIdx="0" presStyleCnt="5"/>
      <dgm:spPr/>
    </dgm:pt>
    <dgm:pt modelId="{D475029C-0D43-470F-8792-679DEC65C202}" type="pres">
      <dgm:prSet presAssocID="{66B8CBAA-CD02-45FC-8DBE-53F842D82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E12635D-A4CD-4663-B801-5CB42291F1EE}" type="pres">
      <dgm:prSet presAssocID="{66B8CBAA-CD02-45FC-8DBE-53F842D82313}" presName="spaceRect" presStyleCnt="0"/>
      <dgm:spPr/>
    </dgm:pt>
    <dgm:pt modelId="{716E8FC4-A235-484D-9A9A-B006BC639921}" type="pres">
      <dgm:prSet presAssocID="{66B8CBAA-CD02-45FC-8DBE-53F842D82313}" presName="parTx" presStyleLbl="revTx" presStyleIdx="0" presStyleCnt="5">
        <dgm:presLayoutVars>
          <dgm:chMax val="0"/>
          <dgm:chPref val="0"/>
        </dgm:presLayoutVars>
      </dgm:prSet>
      <dgm:spPr/>
    </dgm:pt>
    <dgm:pt modelId="{7328B15D-7F8E-40CA-9FEC-CBC3372021CF}" type="pres">
      <dgm:prSet presAssocID="{AAADFD3F-B38A-4DDA-91AA-07C298E577C5}" presName="sibTrans" presStyleCnt="0"/>
      <dgm:spPr/>
    </dgm:pt>
    <dgm:pt modelId="{FF360F10-0A52-43D4-BFED-F7E0BA07D34A}" type="pres">
      <dgm:prSet presAssocID="{C1AE3998-50B4-4A9F-A581-E578D6F12F8B}" presName="compNode" presStyleCnt="0"/>
      <dgm:spPr/>
    </dgm:pt>
    <dgm:pt modelId="{A3C7F8A8-C97F-478B-B549-A9821AECAC87}" type="pres">
      <dgm:prSet presAssocID="{C1AE3998-50B4-4A9F-A581-E578D6F12F8B}" presName="bgRect" presStyleLbl="bgShp" presStyleIdx="1" presStyleCnt="5"/>
      <dgm:spPr/>
    </dgm:pt>
    <dgm:pt modelId="{C2734363-F293-4586-8B06-F5C76303C5B0}" type="pres">
      <dgm:prSet presAssocID="{C1AE3998-50B4-4A9F-A581-E578D6F12F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1190A753-56C5-4F19-851F-79247543E6CA}" type="pres">
      <dgm:prSet presAssocID="{C1AE3998-50B4-4A9F-A581-E578D6F12F8B}" presName="spaceRect" presStyleCnt="0"/>
      <dgm:spPr/>
    </dgm:pt>
    <dgm:pt modelId="{0CF69C23-0A03-4BE5-897A-5EE2CF23E6E2}" type="pres">
      <dgm:prSet presAssocID="{C1AE3998-50B4-4A9F-A581-E578D6F12F8B}" presName="parTx" presStyleLbl="revTx" presStyleIdx="1" presStyleCnt="5">
        <dgm:presLayoutVars>
          <dgm:chMax val="0"/>
          <dgm:chPref val="0"/>
        </dgm:presLayoutVars>
      </dgm:prSet>
      <dgm:spPr/>
    </dgm:pt>
    <dgm:pt modelId="{78E27059-4526-47A1-8725-63544A16991E}" type="pres">
      <dgm:prSet presAssocID="{C4B1CD1F-8E40-460B-884B-97C21A096CB7}" presName="sibTrans" presStyleCnt="0"/>
      <dgm:spPr/>
    </dgm:pt>
    <dgm:pt modelId="{EE646AC8-2C14-47B2-B099-9C9791F5A559}" type="pres">
      <dgm:prSet presAssocID="{474A448F-53CD-4EB6-8EB9-86A2202DB6D8}" presName="compNode" presStyleCnt="0"/>
      <dgm:spPr/>
    </dgm:pt>
    <dgm:pt modelId="{1CDC72DE-ACA0-4537-AA0E-B8B11E20F02C}" type="pres">
      <dgm:prSet presAssocID="{474A448F-53CD-4EB6-8EB9-86A2202DB6D8}" presName="bgRect" presStyleLbl="bgShp" presStyleIdx="2" presStyleCnt="5"/>
      <dgm:spPr/>
    </dgm:pt>
    <dgm:pt modelId="{ED937BA5-5DA1-4B01-AFBC-CCE04E4CFF4C}" type="pres">
      <dgm:prSet presAssocID="{474A448F-53CD-4EB6-8EB9-86A2202DB6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27EFCF7-8E62-43F6-A642-713F4E85564B}" type="pres">
      <dgm:prSet presAssocID="{474A448F-53CD-4EB6-8EB9-86A2202DB6D8}" presName="spaceRect" presStyleCnt="0"/>
      <dgm:spPr/>
    </dgm:pt>
    <dgm:pt modelId="{19AE22BD-6A63-4DD4-A755-C07F0EC66B88}" type="pres">
      <dgm:prSet presAssocID="{474A448F-53CD-4EB6-8EB9-86A2202DB6D8}" presName="parTx" presStyleLbl="revTx" presStyleIdx="2" presStyleCnt="5">
        <dgm:presLayoutVars>
          <dgm:chMax val="0"/>
          <dgm:chPref val="0"/>
        </dgm:presLayoutVars>
      </dgm:prSet>
      <dgm:spPr/>
    </dgm:pt>
    <dgm:pt modelId="{276E0936-5326-4FC8-9A05-6242423DF7D5}" type="pres">
      <dgm:prSet presAssocID="{83D9720F-4E33-4022-9F16-1760F84B4DB9}" presName="sibTrans" presStyleCnt="0"/>
      <dgm:spPr/>
    </dgm:pt>
    <dgm:pt modelId="{C8DE66F3-06C4-4B44-BA2E-45827A2F989D}" type="pres">
      <dgm:prSet presAssocID="{CEBB97D7-8423-4637-88CC-82B86A828356}" presName="compNode" presStyleCnt="0"/>
      <dgm:spPr/>
    </dgm:pt>
    <dgm:pt modelId="{DE26CA9F-ED34-45D0-AF94-212F55E4477D}" type="pres">
      <dgm:prSet presAssocID="{CEBB97D7-8423-4637-88CC-82B86A828356}" presName="bgRect" presStyleLbl="bgShp" presStyleIdx="3" presStyleCnt="5"/>
      <dgm:spPr/>
    </dgm:pt>
    <dgm:pt modelId="{D2F5F3D8-E352-4764-B301-9500D6355068}" type="pres">
      <dgm:prSet presAssocID="{CEBB97D7-8423-4637-88CC-82B86A8283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7C8B60F-1963-428D-84BD-064B424DA0CE}" type="pres">
      <dgm:prSet presAssocID="{CEBB97D7-8423-4637-88CC-82B86A828356}" presName="spaceRect" presStyleCnt="0"/>
      <dgm:spPr/>
    </dgm:pt>
    <dgm:pt modelId="{897D8A15-D398-47BE-B669-BB5A4368A7C0}" type="pres">
      <dgm:prSet presAssocID="{CEBB97D7-8423-4637-88CC-82B86A828356}" presName="parTx" presStyleLbl="revTx" presStyleIdx="3" presStyleCnt="5">
        <dgm:presLayoutVars>
          <dgm:chMax val="0"/>
          <dgm:chPref val="0"/>
        </dgm:presLayoutVars>
      </dgm:prSet>
      <dgm:spPr/>
    </dgm:pt>
    <dgm:pt modelId="{1BF6F5F9-0A9F-4C0D-AED5-72778227CB3A}" type="pres">
      <dgm:prSet presAssocID="{1A2B760E-D894-4B63-8DE8-406744DDF4CB}" presName="sibTrans" presStyleCnt="0"/>
      <dgm:spPr/>
    </dgm:pt>
    <dgm:pt modelId="{4860D6AE-36EF-4E57-A5E3-CE9424B3FC7E}" type="pres">
      <dgm:prSet presAssocID="{01E3AE37-D693-401A-8F4A-CF415B17F07E}" presName="compNode" presStyleCnt="0"/>
      <dgm:spPr/>
    </dgm:pt>
    <dgm:pt modelId="{0BC34B85-989F-4985-9A06-A90A857A788F}" type="pres">
      <dgm:prSet presAssocID="{01E3AE37-D693-401A-8F4A-CF415B17F07E}" presName="bgRect" presStyleLbl="bgShp" presStyleIdx="4" presStyleCnt="5"/>
      <dgm:spPr/>
    </dgm:pt>
    <dgm:pt modelId="{F224AE60-DCA1-43DA-BF7A-481E0BE52F4E}" type="pres">
      <dgm:prSet presAssocID="{01E3AE37-D693-401A-8F4A-CF415B17F0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2E269AB-2DE1-4A7D-BE1E-7D5616C14C99}" type="pres">
      <dgm:prSet presAssocID="{01E3AE37-D693-401A-8F4A-CF415B17F07E}" presName="spaceRect" presStyleCnt="0"/>
      <dgm:spPr/>
    </dgm:pt>
    <dgm:pt modelId="{A0EC28B1-A760-4807-A3C0-398FE749BA27}" type="pres">
      <dgm:prSet presAssocID="{01E3AE37-D693-401A-8F4A-CF415B17F0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89C7510-9C08-4B11-8187-E20909F8545B}" type="presOf" srcId="{85E6886E-F5F5-451D-93BD-C20754155398}" destId="{6E0DDB40-B390-45D8-A350-B9B53ACA9ABA}" srcOrd="0" destOrd="0" presId="urn:microsoft.com/office/officeart/2018/2/layout/IconVerticalSolidList"/>
    <dgm:cxn modelId="{82BA5821-6B84-4131-A8B1-C37A6D8F8DB7}" type="presOf" srcId="{66B8CBAA-CD02-45FC-8DBE-53F842D82313}" destId="{716E8FC4-A235-484D-9A9A-B006BC639921}" srcOrd="0" destOrd="0" presId="urn:microsoft.com/office/officeart/2018/2/layout/IconVerticalSolidList"/>
    <dgm:cxn modelId="{E9E1353D-4100-494A-B792-9279ACFD35F3}" srcId="{85E6886E-F5F5-451D-93BD-C20754155398}" destId="{66B8CBAA-CD02-45FC-8DBE-53F842D82313}" srcOrd="0" destOrd="0" parTransId="{7ECA46F1-EE22-4368-8F66-1DA0C97197B1}" sibTransId="{AAADFD3F-B38A-4DDA-91AA-07C298E577C5}"/>
    <dgm:cxn modelId="{7E7BDD5B-718B-4DC7-A1ED-201D3A5366CC}" srcId="{85E6886E-F5F5-451D-93BD-C20754155398}" destId="{474A448F-53CD-4EB6-8EB9-86A2202DB6D8}" srcOrd="2" destOrd="0" parTransId="{2967FA92-14CA-42F2-A639-6994CA8EE5DB}" sibTransId="{83D9720F-4E33-4022-9F16-1760F84B4DB9}"/>
    <dgm:cxn modelId="{0AD12E42-CBE0-44A7-B510-752C53BAFF4D}" type="presOf" srcId="{474A448F-53CD-4EB6-8EB9-86A2202DB6D8}" destId="{19AE22BD-6A63-4DD4-A755-C07F0EC66B88}" srcOrd="0" destOrd="0" presId="urn:microsoft.com/office/officeart/2018/2/layout/IconVerticalSolidList"/>
    <dgm:cxn modelId="{1589AF65-1EF0-4BE5-ACA6-AEF8F4C7C6F8}" srcId="{85E6886E-F5F5-451D-93BD-C20754155398}" destId="{C1AE3998-50B4-4A9F-A581-E578D6F12F8B}" srcOrd="1" destOrd="0" parTransId="{121C061B-5976-41FC-A630-2C216C4ABA49}" sibTransId="{C4B1CD1F-8E40-460B-884B-97C21A096CB7}"/>
    <dgm:cxn modelId="{E640609F-C68D-46DE-8DFC-2D3EFD90786F}" type="presOf" srcId="{C1AE3998-50B4-4A9F-A581-E578D6F12F8B}" destId="{0CF69C23-0A03-4BE5-897A-5EE2CF23E6E2}" srcOrd="0" destOrd="0" presId="urn:microsoft.com/office/officeart/2018/2/layout/IconVerticalSolidList"/>
    <dgm:cxn modelId="{F272B4CC-4893-4CF2-A5D7-241B00E5D787}" type="presOf" srcId="{01E3AE37-D693-401A-8F4A-CF415B17F07E}" destId="{A0EC28B1-A760-4807-A3C0-398FE749BA27}" srcOrd="0" destOrd="0" presId="urn:microsoft.com/office/officeart/2018/2/layout/IconVerticalSolidList"/>
    <dgm:cxn modelId="{EE8DD9EA-CD4A-474B-AD73-071C71B7530F}" srcId="{85E6886E-F5F5-451D-93BD-C20754155398}" destId="{01E3AE37-D693-401A-8F4A-CF415B17F07E}" srcOrd="4" destOrd="0" parTransId="{1F235930-B0B2-47D6-AE96-DF228FCF7F74}" sibTransId="{4BFF320C-8F7D-458B-BEC6-FABC24605C07}"/>
    <dgm:cxn modelId="{94CE8EEF-B8AB-413F-B006-F6052D9BA131}" srcId="{85E6886E-F5F5-451D-93BD-C20754155398}" destId="{CEBB97D7-8423-4637-88CC-82B86A828356}" srcOrd="3" destOrd="0" parTransId="{F03CB222-2D94-4F94-95BC-B091E0DEA9DA}" sibTransId="{1A2B760E-D894-4B63-8DE8-406744DDF4CB}"/>
    <dgm:cxn modelId="{E202CBF5-1975-4CD0-802F-DA70E63D9843}" type="presOf" srcId="{CEBB97D7-8423-4637-88CC-82B86A828356}" destId="{897D8A15-D398-47BE-B669-BB5A4368A7C0}" srcOrd="0" destOrd="0" presId="urn:microsoft.com/office/officeart/2018/2/layout/IconVerticalSolidList"/>
    <dgm:cxn modelId="{39C5DDA6-9D83-43D7-A4F5-B617BD3C5D42}" type="presParOf" srcId="{6E0DDB40-B390-45D8-A350-B9B53ACA9ABA}" destId="{14B20A2F-3CF1-4904-865F-9F621AD61CBB}" srcOrd="0" destOrd="0" presId="urn:microsoft.com/office/officeart/2018/2/layout/IconVerticalSolidList"/>
    <dgm:cxn modelId="{2219C117-40E1-4CE7-8FF2-6072FE223897}" type="presParOf" srcId="{14B20A2F-3CF1-4904-865F-9F621AD61CBB}" destId="{D344E184-F005-4782-B2F7-21EE06713E02}" srcOrd="0" destOrd="0" presId="urn:microsoft.com/office/officeart/2018/2/layout/IconVerticalSolidList"/>
    <dgm:cxn modelId="{43C10202-7634-4C48-AD9A-A7B1A5B8CB8E}" type="presParOf" srcId="{14B20A2F-3CF1-4904-865F-9F621AD61CBB}" destId="{D475029C-0D43-470F-8792-679DEC65C202}" srcOrd="1" destOrd="0" presId="urn:microsoft.com/office/officeart/2018/2/layout/IconVerticalSolidList"/>
    <dgm:cxn modelId="{B60D4ED0-8A77-4AAF-AF5A-BD02D8866D96}" type="presParOf" srcId="{14B20A2F-3CF1-4904-865F-9F621AD61CBB}" destId="{0E12635D-A4CD-4663-B801-5CB42291F1EE}" srcOrd="2" destOrd="0" presId="urn:microsoft.com/office/officeart/2018/2/layout/IconVerticalSolidList"/>
    <dgm:cxn modelId="{820B5AD3-CB87-4E25-89C2-B402ACD1008F}" type="presParOf" srcId="{14B20A2F-3CF1-4904-865F-9F621AD61CBB}" destId="{716E8FC4-A235-484D-9A9A-B006BC639921}" srcOrd="3" destOrd="0" presId="urn:microsoft.com/office/officeart/2018/2/layout/IconVerticalSolidList"/>
    <dgm:cxn modelId="{37A17034-FCD2-42A7-B2DE-C6EEAD1F2871}" type="presParOf" srcId="{6E0DDB40-B390-45D8-A350-B9B53ACA9ABA}" destId="{7328B15D-7F8E-40CA-9FEC-CBC3372021CF}" srcOrd="1" destOrd="0" presId="urn:microsoft.com/office/officeart/2018/2/layout/IconVerticalSolidList"/>
    <dgm:cxn modelId="{AB7844C7-9A8C-405A-A1E4-027744E8A740}" type="presParOf" srcId="{6E0DDB40-B390-45D8-A350-B9B53ACA9ABA}" destId="{FF360F10-0A52-43D4-BFED-F7E0BA07D34A}" srcOrd="2" destOrd="0" presId="urn:microsoft.com/office/officeart/2018/2/layout/IconVerticalSolidList"/>
    <dgm:cxn modelId="{86C62C04-AB36-4405-8E7D-51AB9BB453EB}" type="presParOf" srcId="{FF360F10-0A52-43D4-BFED-F7E0BA07D34A}" destId="{A3C7F8A8-C97F-478B-B549-A9821AECAC87}" srcOrd="0" destOrd="0" presId="urn:microsoft.com/office/officeart/2018/2/layout/IconVerticalSolidList"/>
    <dgm:cxn modelId="{018E6E33-5D57-4E88-B77B-94B6A7F3F833}" type="presParOf" srcId="{FF360F10-0A52-43D4-BFED-F7E0BA07D34A}" destId="{C2734363-F293-4586-8B06-F5C76303C5B0}" srcOrd="1" destOrd="0" presId="urn:microsoft.com/office/officeart/2018/2/layout/IconVerticalSolidList"/>
    <dgm:cxn modelId="{C0F25959-4817-4070-9CF5-D9184D32B6EC}" type="presParOf" srcId="{FF360F10-0A52-43D4-BFED-F7E0BA07D34A}" destId="{1190A753-56C5-4F19-851F-79247543E6CA}" srcOrd="2" destOrd="0" presId="urn:microsoft.com/office/officeart/2018/2/layout/IconVerticalSolidList"/>
    <dgm:cxn modelId="{AF799DCA-E7AA-44BF-B57F-2EF4AE6F3B6A}" type="presParOf" srcId="{FF360F10-0A52-43D4-BFED-F7E0BA07D34A}" destId="{0CF69C23-0A03-4BE5-897A-5EE2CF23E6E2}" srcOrd="3" destOrd="0" presId="urn:microsoft.com/office/officeart/2018/2/layout/IconVerticalSolidList"/>
    <dgm:cxn modelId="{0BEC13E9-9BDD-4475-9535-AD86A49CDD04}" type="presParOf" srcId="{6E0DDB40-B390-45D8-A350-B9B53ACA9ABA}" destId="{78E27059-4526-47A1-8725-63544A16991E}" srcOrd="3" destOrd="0" presId="urn:microsoft.com/office/officeart/2018/2/layout/IconVerticalSolidList"/>
    <dgm:cxn modelId="{7571C538-B18A-45C9-9044-14CDC95F0EFE}" type="presParOf" srcId="{6E0DDB40-B390-45D8-A350-B9B53ACA9ABA}" destId="{EE646AC8-2C14-47B2-B099-9C9791F5A559}" srcOrd="4" destOrd="0" presId="urn:microsoft.com/office/officeart/2018/2/layout/IconVerticalSolidList"/>
    <dgm:cxn modelId="{CDF148FC-6BE0-41C6-9648-7BB735C3D46E}" type="presParOf" srcId="{EE646AC8-2C14-47B2-B099-9C9791F5A559}" destId="{1CDC72DE-ACA0-4537-AA0E-B8B11E20F02C}" srcOrd="0" destOrd="0" presId="urn:microsoft.com/office/officeart/2018/2/layout/IconVerticalSolidList"/>
    <dgm:cxn modelId="{4BD1E2A0-3A12-446B-9AD5-0A0416A40A57}" type="presParOf" srcId="{EE646AC8-2C14-47B2-B099-9C9791F5A559}" destId="{ED937BA5-5DA1-4B01-AFBC-CCE04E4CFF4C}" srcOrd="1" destOrd="0" presId="urn:microsoft.com/office/officeart/2018/2/layout/IconVerticalSolidList"/>
    <dgm:cxn modelId="{141C38F7-FC6B-4D04-8581-FF5600DDD6FD}" type="presParOf" srcId="{EE646AC8-2C14-47B2-B099-9C9791F5A559}" destId="{B27EFCF7-8E62-43F6-A642-713F4E85564B}" srcOrd="2" destOrd="0" presId="urn:microsoft.com/office/officeart/2018/2/layout/IconVerticalSolidList"/>
    <dgm:cxn modelId="{C8E98FED-AD83-4942-B48B-B084A8F3587C}" type="presParOf" srcId="{EE646AC8-2C14-47B2-B099-9C9791F5A559}" destId="{19AE22BD-6A63-4DD4-A755-C07F0EC66B88}" srcOrd="3" destOrd="0" presId="urn:microsoft.com/office/officeart/2018/2/layout/IconVerticalSolidList"/>
    <dgm:cxn modelId="{6FF1952E-F37E-45C3-8D2A-9AC9150F0133}" type="presParOf" srcId="{6E0DDB40-B390-45D8-A350-B9B53ACA9ABA}" destId="{276E0936-5326-4FC8-9A05-6242423DF7D5}" srcOrd="5" destOrd="0" presId="urn:microsoft.com/office/officeart/2018/2/layout/IconVerticalSolidList"/>
    <dgm:cxn modelId="{77FC1583-89AA-4735-8231-54BA1CE470C4}" type="presParOf" srcId="{6E0DDB40-B390-45D8-A350-B9B53ACA9ABA}" destId="{C8DE66F3-06C4-4B44-BA2E-45827A2F989D}" srcOrd="6" destOrd="0" presId="urn:microsoft.com/office/officeart/2018/2/layout/IconVerticalSolidList"/>
    <dgm:cxn modelId="{303F586F-9394-4A25-9ACE-FE4935B4B968}" type="presParOf" srcId="{C8DE66F3-06C4-4B44-BA2E-45827A2F989D}" destId="{DE26CA9F-ED34-45D0-AF94-212F55E4477D}" srcOrd="0" destOrd="0" presId="urn:microsoft.com/office/officeart/2018/2/layout/IconVerticalSolidList"/>
    <dgm:cxn modelId="{9DF0F75A-01B6-42DE-AB91-3440FFD7CB06}" type="presParOf" srcId="{C8DE66F3-06C4-4B44-BA2E-45827A2F989D}" destId="{D2F5F3D8-E352-4764-B301-9500D6355068}" srcOrd="1" destOrd="0" presId="urn:microsoft.com/office/officeart/2018/2/layout/IconVerticalSolidList"/>
    <dgm:cxn modelId="{CD370801-25D9-4285-8F8A-7A12FD94E7BA}" type="presParOf" srcId="{C8DE66F3-06C4-4B44-BA2E-45827A2F989D}" destId="{87C8B60F-1963-428D-84BD-064B424DA0CE}" srcOrd="2" destOrd="0" presId="urn:microsoft.com/office/officeart/2018/2/layout/IconVerticalSolidList"/>
    <dgm:cxn modelId="{68883AB8-87CE-4101-AED3-17E0BAD90859}" type="presParOf" srcId="{C8DE66F3-06C4-4B44-BA2E-45827A2F989D}" destId="{897D8A15-D398-47BE-B669-BB5A4368A7C0}" srcOrd="3" destOrd="0" presId="urn:microsoft.com/office/officeart/2018/2/layout/IconVerticalSolidList"/>
    <dgm:cxn modelId="{CE9FB1F6-291C-4585-B7C5-4F87799FF5C5}" type="presParOf" srcId="{6E0DDB40-B390-45D8-A350-B9B53ACA9ABA}" destId="{1BF6F5F9-0A9F-4C0D-AED5-72778227CB3A}" srcOrd="7" destOrd="0" presId="urn:microsoft.com/office/officeart/2018/2/layout/IconVerticalSolidList"/>
    <dgm:cxn modelId="{776E5AEE-28DB-4DEC-90E4-FC52E3946A96}" type="presParOf" srcId="{6E0DDB40-B390-45D8-A350-B9B53ACA9ABA}" destId="{4860D6AE-36EF-4E57-A5E3-CE9424B3FC7E}" srcOrd="8" destOrd="0" presId="urn:microsoft.com/office/officeart/2018/2/layout/IconVerticalSolidList"/>
    <dgm:cxn modelId="{874B9254-DBD1-4487-A13F-8AEB6A49BB34}" type="presParOf" srcId="{4860D6AE-36EF-4E57-A5E3-CE9424B3FC7E}" destId="{0BC34B85-989F-4985-9A06-A90A857A788F}" srcOrd="0" destOrd="0" presId="urn:microsoft.com/office/officeart/2018/2/layout/IconVerticalSolidList"/>
    <dgm:cxn modelId="{B6685E56-DDB1-4A93-86E9-63E8DB6D9717}" type="presParOf" srcId="{4860D6AE-36EF-4E57-A5E3-CE9424B3FC7E}" destId="{F224AE60-DCA1-43DA-BF7A-481E0BE52F4E}" srcOrd="1" destOrd="0" presId="urn:microsoft.com/office/officeart/2018/2/layout/IconVerticalSolidList"/>
    <dgm:cxn modelId="{A04C34A8-C66C-42C2-A2F1-26B6C83ADC60}" type="presParOf" srcId="{4860D6AE-36EF-4E57-A5E3-CE9424B3FC7E}" destId="{E2E269AB-2DE1-4A7D-BE1E-7D5616C14C99}" srcOrd="2" destOrd="0" presId="urn:microsoft.com/office/officeart/2018/2/layout/IconVerticalSolidList"/>
    <dgm:cxn modelId="{B9771F79-2716-4A77-994D-0042032CF84A}" type="presParOf" srcId="{4860D6AE-36EF-4E57-A5E3-CE9424B3FC7E}" destId="{A0EC28B1-A760-4807-A3C0-398FE749BA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4F38AC-7730-4E29-AB84-98A3E789D10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5895A20-1DEA-46D2-AAE0-4300E3AFC2DF}">
      <dgm:prSet/>
      <dgm:spPr/>
      <dgm:t>
        <a:bodyPr/>
        <a:lstStyle/>
        <a:p>
          <a:r>
            <a:rPr lang="en-US" b="0" i="0"/>
            <a:t>Retailers can use predictive analytics to forecast demand for products, optimize inventory levels, and personalize marketing strategies for different customer segments.</a:t>
          </a:r>
          <a:endParaRPr lang="en-US"/>
        </a:p>
      </dgm:t>
    </dgm:pt>
    <dgm:pt modelId="{EE0F1341-5643-4C4A-92CC-9D901CB1EB75}" type="parTrans" cxnId="{12C71225-81E9-4D2E-AE5D-E4E9E3F2AEE4}">
      <dgm:prSet/>
      <dgm:spPr/>
      <dgm:t>
        <a:bodyPr/>
        <a:lstStyle/>
        <a:p>
          <a:endParaRPr lang="en-US"/>
        </a:p>
      </dgm:t>
    </dgm:pt>
    <dgm:pt modelId="{C0AA2DEA-1659-4AE2-9F74-FDA1B636B4C7}" type="sibTrans" cxnId="{12C71225-81E9-4D2E-AE5D-E4E9E3F2AEE4}">
      <dgm:prSet/>
      <dgm:spPr/>
      <dgm:t>
        <a:bodyPr/>
        <a:lstStyle/>
        <a:p>
          <a:endParaRPr lang="en-US"/>
        </a:p>
      </dgm:t>
    </dgm:pt>
    <dgm:pt modelId="{EFD2AA22-8682-4E70-A6F7-FB9CF4DC0167}">
      <dgm:prSet/>
      <dgm:spPr/>
      <dgm:t>
        <a:bodyPr/>
        <a:lstStyle/>
        <a:p>
          <a:r>
            <a:rPr lang="en-US" b="0" i="0"/>
            <a:t>Pharmaceutical companies may utilize sales predictions to forecast demand for medications, optimize distribution, and plan production schedules.</a:t>
          </a:r>
          <a:endParaRPr lang="en-US"/>
        </a:p>
      </dgm:t>
    </dgm:pt>
    <dgm:pt modelId="{6865EF02-3C62-4C02-8C9D-67A9B8D7634A}" type="parTrans" cxnId="{223CB248-BCF8-4440-A85B-FAADE1207181}">
      <dgm:prSet/>
      <dgm:spPr/>
      <dgm:t>
        <a:bodyPr/>
        <a:lstStyle/>
        <a:p>
          <a:endParaRPr lang="en-US"/>
        </a:p>
      </dgm:t>
    </dgm:pt>
    <dgm:pt modelId="{37521764-CFBD-4D39-85D0-57205821A064}" type="sibTrans" cxnId="{223CB248-BCF8-4440-A85B-FAADE1207181}">
      <dgm:prSet/>
      <dgm:spPr/>
      <dgm:t>
        <a:bodyPr/>
        <a:lstStyle/>
        <a:p>
          <a:endParaRPr lang="en-US"/>
        </a:p>
      </dgm:t>
    </dgm:pt>
    <dgm:pt modelId="{63AFF265-B0A1-41FC-8E0D-8BE6DE040B1A}">
      <dgm:prSet/>
      <dgm:spPr/>
      <dgm:t>
        <a:bodyPr/>
        <a:lstStyle/>
        <a:p>
          <a:r>
            <a:rPr lang="en-US" b="0" i="0"/>
            <a:t>Telecommunication companies can benefit from sales predictions to forecast demand for new devices, plan network capacity, and optimize customer acquisition strategies.</a:t>
          </a:r>
          <a:endParaRPr lang="en-US"/>
        </a:p>
      </dgm:t>
    </dgm:pt>
    <dgm:pt modelId="{8039BC06-2A95-4276-BA00-3CC3E9271779}" type="parTrans" cxnId="{063238B2-3914-4B72-B93B-ABC1D0F97F3C}">
      <dgm:prSet/>
      <dgm:spPr/>
      <dgm:t>
        <a:bodyPr/>
        <a:lstStyle/>
        <a:p>
          <a:endParaRPr lang="en-US"/>
        </a:p>
      </dgm:t>
    </dgm:pt>
    <dgm:pt modelId="{6A771AF3-2D2F-411B-B103-B45FD9A28022}" type="sibTrans" cxnId="{063238B2-3914-4B72-B93B-ABC1D0F97F3C}">
      <dgm:prSet/>
      <dgm:spPr/>
      <dgm:t>
        <a:bodyPr/>
        <a:lstStyle/>
        <a:p>
          <a:endParaRPr lang="en-US"/>
        </a:p>
      </dgm:t>
    </dgm:pt>
    <dgm:pt modelId="{74535FE8-44D2-43F8-B36A-E3096A96C763}">
      <dgm:prSet/>
      <dgm:spPr/>
      <dgm:t>
        <a:bodyPr/>
        <a:lstStyle/>
        <a:p>
          <a:r>
            <a:rPr lang="en-US" b="0" i="0"/>
            <a:t>Real estate developers and agencies can use predictive models to anticipate demand for properties, optimize pricing, and tailor marketing strategies to specific buyer profiles.</a:t>
          </a:r>
          <a:endParaRPr lang="en-US"/>
        </a:p>
      </dgm:t>
    </dgm:pt>
    <dgm:pt modelId="{9C2A32D7-85A6-4FD6-B06C-51B0BF2BD81D}" type="parTrans" cxnId="{08895DA0-1301-411E-8095-3B0BD5A4C4BE}">
      <dgm:prSet/>
      <dgm:spPr/>
      <dgm:t>
        <a:bodyPr/>
        <a:lstStyle/>
        <a:p>
          <a:endParaRPr lang="en-US"/>
        </a:p>
      </dgm:t>
    </dgm:pt>
    <dgm:pt modelId="{4790E131-7209-4043-8D01-83D8458D9C9E}" type="sibTrans" cxnId="{08895DA0-1301-411E-8095-3B0BD5A4C4BE}">
      <dgm:prSet/>
      <dgm:spPr/>
      <dgm:t>
        <a:bodyPr/>
        <a:lstStyle/>
        <a:p>
          <a:endParaRPr lang="en-US"/>
        </a:p>
      </dgm:t>
    </dgm:pt>
    <dgm:pt modelId="{E521B4BF-AAEC-4299-8B8B-F27A022FFDC3}" type="pres">
      <dgm:prSet presAssocID="{444F38AC-7730-4E29-AB84-98A3E789D101}" presName="root" presStyleCnt="0">
        <dgm:presLayoutVars>
          <dgm:dir/>
          <dgm:resizeHandles val="exact"/>
        </dgm:presLayoutVars>
      </dgm:prSet>
      <dgm:spPr/>
    </dgm:pt>
    <dgm:pt modelId="{D045D337-9EC7-4980-A1F6-46794D4A71C5}" type="pres">
      <dgm:prSet presAssocID="{444F38AC-7730-4E29-AB84-98A3E789D101}" presName="container" presStyleCnt="0">
        <dgm:presLayoutVars>
          <dgm:dir/>
          <dgm:resizeHandles val="exact"/>
        </dgm:presLayoutVars>
      </dgm:prSet>
      <dgm:spPr/>
    </dgm:pt>
    <dgm:pt modelId="{829B694F-66D8-4DC2-A13B-B9FDD663CA16}" type="pres">
      <dgm:prSet presAssocID="{A5895A20-1DEA-46D2-AAE0-4300E3AFC2DF}" presName="compNode" presStyleCnt="0"/>
      <dgm:spPr/>
    </dgm:pt>
    <dgm:pt modelId="{A723AFEC-41FE-4B67-B96D-D1BA71FA3B7D}" type="pres">
      <dgm:prSet presAssocID="{A5895A20-1DEA-46D2-AAE0-4300E3AFC2DF}" presName="iconBgRect" presStyleLbl="bgShp" presStyleIdx="0" presStyleCnt="4"/>
      <dgm:spPr/>
    </dgm:pt>
    <dgm:pt modelId="{67B12276-F143-45B3-A0F9-AF4E7CFF5DCC}" type="pres">
      <dgm:prSet presAssocID="{A5895A20-1DEA-46D2-AAE0-4300E3AFC2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7FE9ECC-755E-4093-BA87-1E10A3C8C236}" type="pres">
      <dgm:prSet presAssocID="{A5895A20-1DEA-46D2-AAE0-4300E3AFC2DF}" presName="spaceRect" presStyleCnt="0"/>
      <dgm:spPr/>
    </dgm:pt>
    <dgm:pt modelId="{B06F48F3-2070-4E16-94A1-053084628FDA}" type="pres">
      <dgm:prSet presAssocID="{A5895A20-1DEA-46D2-AAE0-4300E3AFC2DF}" presName="textRect" presStyleLbl="revTx" presStyleIdx="0" presStyleCnt="4">
        <dgm:presLayoutVars>
          <dgm:chMax val="1"/>
          <dgm:chPref val="1"/>
        </dgm:presLayoutVars>
      </dgm:prSet>
      <dgm:spPr/>
    </dgm:pt>
    <dgm:pt modelId="{3A9F159A-4265-4DAA-97B1-178B897BF393}" type="pres">
      <dgm:prSet presAssocID="{C0AA2DEA-1659-4AE2-9F74-FDA1B636B4C7}" presName="sibTrans" presStyleLbl="sibTrans2D1" presStyleIdx="0" presStyleCnt="0"/>
      <dgm:spPr/>
    </dgm:pt>
    <dgm:pt modelId="{0AAA126B-4685-4EC0-A793-8C07940A4AAC}" type="pres">
      <dgm:prSet presAssocID="{EFD2AA22-8682-4E70-A6F7-FB9CF4DC0167}" presName="compNode" presStyleCnt="0"/>
      <dgm:spPr/>
    </dgm:pt>
    <dgm:pt modelId="{8128305D-9D49-449E-947A-1451AA26B5D1}" type="pres">
      <dgm:prSet presAssocID="{EFD2AA22-8682-4E70-A6F7-FB9CF4DC0167}" presName="iconBgRect" presStyleLbl="bgShp" presStyleIdx="1" presStyleCnt="4"/>
      <dgm:spPr/>
    </dgm:pt>
    <dgm:pt modelId="{F0ED3383-9030-4232-8A8C-931EFABCC8A9}" type="pres">
      <dgm:prSet presAssocID="{EFD2AA22-8682-4E70-A6F7-FB9CF4DC01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C1A55E2-AAD3-4043-AAF5-0D47F0E784AE}" type="pres">
      <dgm:prSet presAssocID="{EFD2AA22-8682-4E70-A6F7-FB9CF4DC0167}" presName="spaceRect" presStyleCnt="0"/>
      <dgm:spPr/>
    </dgm:pt>
    <dgm:pt modelId="{FBF8D6D4-1B4F-498F-AA64-2E85C66C6F58}" type="pres">
      <dgm:prSet presAssocID="{EFD2AA22-8682-4E70-A6F7-FB9CF4DC0167}" presName="textRect" presStyleLbl="revTx" presStyleIdx="1" presStyleCnt="4">
        <dgm:presLayoutVars>
          <dgm:chMax val="1"/>
          <dgm:chPref val="1"/>
        </dgm:presLayoutVars>
      </dgm:prSet>
      <dgm:spPr/>
    </dgm:pt>
    <dgm:pt modelId="{4EBAC579-EDC7-47A4-8B0E-93566ED40B24}" type="pres">
      <dgm:prSet presAssocID="{37521764-CFBD-4D39-85D0-57205821A064}" presName="sibTrans" presStyleLbl="sibTrans2D1" presStyleIdx="0" presStyleCnt="0"/>
      <dgm:spPr/>
    </dgm:pt>
    <dgm:pt modelId="{EB3CB45A-26F5-444A-9970-09307E34D100}" type="pres">
      <dgm:prSet presAssocID="{63AFF265-B0A1-41FC-8E0D-8BE6DE040B1A}" presName="compNode" presStyleCnt="0"/>
      <dgm:spPr/>
    </dgm:pt>
    <dgm:pt modelId="{7FBA0BAA-382E-41ED-81D0-882CD72C1A11}" type="pres">
      <dgm:prSet presAssocID="{63AFF265-B0A1-41FC-8E0D-8BE6DE040B1A}" presName="iconBgRect" presStyleLbl="bgShp" presStyleIdx="2" presStyleCnt="4"/>
      <dgm:spPr/>
    </dgm:pt>
    <dgm:pt modelId="{AA748F0A-F614-428B-80B8-6F3F60D43DFF}" type="pres">
      <dgm:prSet presAssocID="{63AFF265-B0A1-41FC-8E0D-8BE6DE040B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856AEEE-6140-4DCD-A13F-A773B7FEC878}" type="pres">
      <dgm:prSet presAssocID="{63AFF265-B0A1-41FC-8E0D-8BE6DE040B1A}" presName="spaceRect" presStyleCnt="0"/>
      <dgm:spPr/>
    </dgm:pt>
    <dgm:pt modelId="{0C0ADD1F-47AA-4FCD-B29B-B984C55F5FAA}" type="pres">
      <dgm:prSet presAssocID="{63AFF265-B0A1-41FC-8E0D-8BE6DE040B1A}" presName="textRect" presStyleLbl="revTx" presStyleIdx="2" presStyleCnt="4">
        <dgm:presLayoutVars>
          <dgm:chMax val="1"/>
          <dgm:chPref val="1"/>
        </dgm:presLayoutVars>
      </dgm:prSet>
      <dgm:spPr/>
    </dgm:pt>
    <dgm:pt modelId="{4152EE52-9757-44EF-AE24-3A06C7EC4783}" type="pres">
      <dgm:prSet presAssocID="{6A771AF3-2D2F-411B-B103-B45FD9A28022}" presName="sibTrans" presStyleLbl="sibTrans2D1" presStyleIdx="0" presStyleCnt="0"/>
      <dgm:spPr/>
    </dgm:pt>
    <dgm:pt modelId="{12ECFF7D-BC19-4378-B81B-EFF8042214CF}" type="pres">
      <dgm:prSet presAssocID="{74535FE8-44D2-43F8-B36A-E3096A96C763}" presName="compNode" presStyleCnt="0"/>
      <dgm:spPr/>
    </dgm:pt>
    <dgm:pt modelId="{72F64C03-FC13-4EDC-9B50-03D31591E3EC}" type="pres">
      <dgm:prSet presAssocID="{74535FE8-44D2-43F8-B36A-E3096A96C763}" presName="iconBgRect" presStyleLbl="bgShp" presStyleIdx="3" presStyleCnt="4"/>
      <dgm:spPr/>
    </dgm:pt>
    <dgm:pt modelId="{60AA5590-19A7-4283-A542-91ADAFC8BD59}" type="pres">
      <dgm:prSet presAssocID="{74535FE8-44D2-43F8-B36A-E3096A96C7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36A6213-9E9D-4873-9587-D1758063AA84}" type="pres">
      <dgm:prSet presAssocID="{74535FE8-44D2-43F8-B36A-E3096A96C763}" presName="spaceRect" presStyleCnt="0"/>
      <dgm:spPr/>
    </dgm:pt>
    <dgm:pt modelId="{3E827121-C871-4DF2-937C-C1AF73D6D6F0}" type="pres">
      <dgm:prSet presAssocID="{74535FE8-44D2-43F8-B36A-E3096A96C7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B40604-90E5-42F7-AE02-308FA186A277}" type="presOf" srcId="{C0AA2DEA-1659-4AE2-9F74-FDA1B636B4C7}" destId="{3A9F159A-4265-4DAA-97B1-178B897BF393}" srcOrd="0" destOrd="0" presId="urn:microsoft.com/office/officeart/2018/2/layout/IconCircleList"/>
    <dgm:cxn modelId="{5C74C91D-53A8-45FE-8F63-3672DAF2F39E}" type="presOf" srcId="{EFD2AA22-8682-4E70-A6F7-FB9CF4DC0167}" destId="{FBF8D6D4-1B4F-498F-AA64-2E85C66C6F58}" srcOrd="0" destOrd="0" presId="urn:microsoft.com/office/officeart/2018/2/layout/IconCircleList"/>
    <dgm:cxn modelId="{12C71225-81E9-4D2E-AE5D-E4E9E3F2AEE4}" srcId="{444F38AC-7730-4E29-AB84-98A3E789D101}" destId="{A5895A20-1DEA-46D2-AAE0-4300E3AFC2DF}" srcOrd="0" destOrd="0" parTransId="{EE0F1341-5643-4C4A-92CC-9D901CB1EB75}" sibTransId="{C0AA2DEA-1659-4AE2-9F74-FDA1B636B4C7}"/>
    <dgm:cxn modelId="{223CB248-BCF8-4440-A85B-FAADE1207181}" srcId="{444F38AC-7730-4E29-AB84-98A3E789D101}" destId="{EFD2AA22-8682-4E70-A6F7-FB9CF4DC0167}" srcOrd="1" destOrd="0" parTransId="{6865EF02-3C62-4C02-8C9D-67A9B8D7634A}" sibTransId="{37521764-CFBD-4D39-85D0-57205821A064}"/>
    <dgm:cxn modelId="{F17A3769-4207-45FC-9A9C-E0C3FCCA3DDB}" type="presOf" srcId="{A5895A20-1DEA-46D2-AAE0-4300E3AFC2DF}" destId="{B06F48F3-2070-4E16-94A1-053084628FDA}" srcOrd="0" destOrd="0" presId="urn:microsoft.com/office/officeart/2018/2/layout/IconCircleList"/>
    <dgm:cxn modelId="{7927E84F-007B-4DE9-968E-1AFDCE4CA215}" type="presOf" srcId="{74535FE8-44D2-43F8-B36A-E3096A96C763}" destId="{3E827121-C871-4DF2-937C-C1AF73D6D6F0}" srcOrd="0" destOrd="0" presId="urn:microsoft.com/office/officeart/2018/2/layout/IconCircleList"/>
    <dgm:cxn modelId="{52447450-AD25-4B37-BCBC-AB6657B04992}" type="presOf" srcId="{444F38AC-7730-4E29-AB84-98A3E789D101}" destId="{E521B4BF-AAEC-4299-8B8B-F27A022FFDC3}" srcOrd="0" destOrd="0" presId="urn:microsoft.com/office/officeart/2018/2/layout/IconCircleList"/>
    <dgm:cxn modelId="{31CC3B9D-6718-4388-9FA4-527A85CB3BD2}" type="presOf" srcId="{37521764-CFBD-4D39-85D0-57205821A064}" destId="{4EBAC579-EDC7-47A4-8B0E-93566ED40B24}" srcOrd="0" destOrd="0" presId="urn:microsoft.com/office/officeart/2018/2/layout/IconCircleList"/>
    <dgm:cxn modelId="{08895DA0-1301-411E-8095-3B0BD5A4C4BE}" srcId="{444F38AC-7730-4E29-AB84-98A3E789D101}" destId="{74535FE8-44D2-43F8-B36A-E3096A96C763}" srcOrd="3" destOrd="0" parTransId="{9C2A32D7-85A6-4FD6-B06C-51B0BF2BD81D}" sibTransId="{4790E131-7209-4043-8D01-83D8458D9C9E}"/>
    <dgm:cxn modelId="{063238B2-3914-4B72-B93B-ABC1D0F97F3C}" srcId="{444F38AC-7730-4E29-AB84-98A3E789D101}" destId="{63AFF265-B0A1-41FC-8E0D-8BE6DE040B1A}" srcOrd="2" destOrd="0" parTransId="{8039BC06-2A95-4276-BA00-3CC3E9271779}" sibTransId="{6A771AF3-2D2F-411B-B103-B45FD9A28022}"/>
    <dgm:cxn modelId="{5F0642BC-CC7E-45BD-AF8D-8EF17C27ED01}" type="presOf" srcId="{63AFF265-B0A1-41FC-8E0D-8BE6DE040B1A}" destId="{0C0ADD1F-47AA-4FCD-B29B-B984C55F5FAA}" srcOrd="0" destOrd="0" presId="urn:microsoft.com/office/officeart/2018/2/layout/IconCircleList"/>
    <dgm:cxn modelId="{5226E4D0-EF65-4ADA-B9C8-4206519BC51F}" type="presOf" srcId="{6A771AF3-2D2F-411B-B103-B45FD9A28022}" destId="{4152EE52-9757-44EF-AE24-3A06C7EC4783}" srcOrd="0" destOrd="0" presId="urn:microsoft.com/office/officeart/2018/2/layout/IconCircleList"/>
    <dgm:cxn modelId="{FFEEB719-78A2-4935-AB8F-708AC71DEA40}" type="presParOf" srcId="{E521B4BF-AAEC-4299-8B8B-F27A022FFDC3}" destId="{D045D337-9EC7-4980-A1F6-46794D4A71C5}" srcOrd="0" destOrd="0" presId="urn:microsoft.com/office/officeart/2018/2/layout/IconCircleList"/>
    <dgm:cxn modelId="{155AF49A-691E-472C-B8EB-EB609F5986AF}" type="presParOf" srcId="{D045D337-9EC7-4980-A1F6-46794D4A71C5}" destId="{829B694F-66D8-4DC2-A13B-B9FDD663CA16}" srcOrd="0" destOrd="0" presId="urn:microsoft.com/office/officeart/2018/2/layout/IconCircleList"/>
    <dgm:cxn modelId="{F4351665-EB47-45B4-94C3-D57421CB0139}" type="presParOf" srcId="{829B694F-66D8-4DC2-A13B-B9FDD663CA16}" destId="{A723AFEC-41FE-4B67-B96D-D1BA71FA3B7D}" srcOrd="0" destOrd="0" presId="urn:microsoft.com/office/officeart/2018/2/layout/IconCircleList"/>
    <dgm:cxn modelId="{14DDFF37-002D-4344-A38E-A691F6994CF4}" type="presParOf" srcId="{829B694F-66D8-4DC2-A13B-B9FDD663CA16}" destId="{67B12276-F143-45B3-A0F9-AF4E7CFF5DCC}" srcOrd="1" destOrd="0" presId="urn:microsoft.com/office/officeart/2018/2/layout/IconCircleList"/>
    <dgm:cxn modelId="{4424C4E5-6A26-46BA-9551-E35FD540AED3}" type="presParOf" srcId="{829B694F-66D8-4DC2-A13B-B9FDD663CA16}" destId="{F7FE9ECC-755E-4093-BA87-1E10A3C8C236}" srcOrd="2" destOrd="0" presId="urn:microsoft.com/office/officeart/2018/2/layout/IconCircleList"/>
    <dgm:cxn modelId="{66BF9AC7-72A4-4CB8-9B81-15E6E69F8CD8}" type="presParOf" srcId="{829B694F-66D8-4DC2-A13B-B9FDD663CA16}" destId="{B06F48F3-2070-4E16-94A1-053084628FDA}" srcOrd="3" destOrd="0" presId="urn:microsoft.com/office/officeart/2018/2/layout/IconCircleList"/>
    <dgm:cxn modelId="{37F533BA-366A-4386-AD67-B51EB774C9C2}" type="presParOf" srcId="{D045D337-9EC7-4980-A1F6-46794D4A71C5}" destId="{3A9F159A-4265-4DAA-97B1-178B897BF393}" srcOrd="1" destOrd="0" presId="urn:microsoft.com/office/officeart/2018/2/layout/IconCircleList"/>
    <dgm:cxn modelId="{29864C45-4A97-4B24-9D0F-0974B55DC10F}" type="presParOf" srcId="{D045D337-9EC7-4980-A1F6-46794D4A71C5}" destId="{0AAA126B-4685-4EC0-A793-8C07940A4AAC}" srcOrd="2" destOrd="0" presId="urn:microsoft.com/office/officeart/2018/2/layout/IconCircleList"/>
    <dgm:cxn modelId="{2C272CF2-967E-4009-9845-8D41B474A348}" type="presParOf" srcId="{0AAA126B-4685-4EC0-A793-8C07940A4AAC}" destId="{8128305D-9D49-449E-947A-1451AA26B5D1}" srcOrd="0" destOrd="0" presId="urn:microsoft.com/office/officeart/2018/2/layout/IconCircleList"/>
    <dgm:cxn modelId="{78790FEB-66EB-4225-B360-A596E9576BD9}" type="presParOf" srcId="{0AAA126B-4685-4EC0-A793-8C07940A4AAC}" destId="{F0ED3383-9030-4232-8A8C-931EFABCC8A9}" srcOrd="1" destOrd="0" presId="urn:microsoft.com/office/officeart/2018/2/layout/IconCircleList"/>
    <dgm:cxn modelId="{B7FF2C0A-535D-468C-8FCA-77AFDEB284BE}" type="presParOf" srcId="{0AAA126B-4685-4EC0-A793-8C07940A4AAC}" destId="{AC1A55E2-AAD3-4043-AAF5-0D47F0E784AE}" srcOrd="2" destOrd="0" presId="urn:microsoft.com/office/officeart/2018/2/layout/IconCircleList"/>
    <dgm:cxn modelId="{4B1784CB-D966-4C1A-B8C6-874DC6A95455}" type="presParOf" srcId="{0AAA126B-4685-4EC0-A793-8C07940A4AAC}" destId="{FBF8D6D4-1B4F-498F-AA64-2E85C66C6F58}" srcOrd="3" destOrd="0" presId="urn:microsoft.com/office/officeart/2018/2/layout/IconCircleList"/>
    <dgm:cxn modelId="{31788213-ACB8-42FD-A476-BC245BE9A737}" type="presParOf" srcId="{D045D337-9EC7-4980-A1F6-46794D4A71C5}" destId="{4EBAC579-EDC7-47A4-8B0E-93566ED40B24}" srcOrd="3" destOrd="0" presId="urn:microsoft.com/office/officeart/2018/2/layout/IconCircleList"/>
    <dgm:cxn modelId="{E92780A9-FF71-4DDC-BEA6-6B9D359536DE}" type="presParOf" srcId="{D045D337-9EC7-4980-A1F6-46794D4A71C5}" destId="{EB3CB45A-26F5-444A-9970-09307E34D100}" srcOrd="4" destOrd="0" presId="urn:microsoft.com/office/officeart/2018/2/layout/IconCircleList"/>
    <dgm:cxn modelId="{F79C9767-77CA-43D8-B0C0-A6AFC2A4FE2F}" type="presParOf" srcId="{EB3CB45A-26F5-444A-9970-09307E34D100}" destId="{7FBA0BAA-382E-41ED-81D0-882CD72C1A11}" srcOrd="0" destOrd="0" presId="urn:microsoft.com/office/officeart/2018/2/layout/IconCircleList"/>
    <dgm:cxn modelId="{1CA0A2A4-E7B0-4E4B-AEF3-3FE90FB53B8D}" type="presParOf" srcId="{EB3CB45A-26F5-444A-9970-09307E34D100}" destId="{AA748F0A-F614-428B-80B8-6F3F60D43DFF}" srcOrd="1" destOrd="0" presId="urn:microsoft.com/office/officeart/2018/2/layout/IconCircleList"/>
    <dgm:cxn modelId="{CD6F7D82-D821-4061-80F0-A3890D71DD5B}" type="presParOf" srcId="{EB3CB45A-26F5-444A-9970-09307E34D100}" destId="{F856AEEE-6140-4DCD-A13F-A773B7FEC878}" srcOrd="2" destOrd="0" presId="urn:microsoft.com/office/officeart/2018/2/layout/IconCircleList"/>
    <dgm:cxn modelId="{152C75CD-D8DD-433D-AEA5-B51A75C1B0A6}" type="presParOf" srcId="{EB3CB45A-26F5-444A-9970-09307E34D100}" destId="{0C0ADD1F-47AA-4FCD-B29B-B984C55F5FAA}" srcOrd="3" destOrd="0" presId="urn:microsoft.com/office/officeart/2018/2/layout/IconCircleList"/>
    <dgm:cxn modelId="{5EC56CDF-E5DD-4A71-BE9C-3B481F236C94}" type="presParOf" srcId="{D045D337-9EC7-4980-A1F6-46794D4A71C5}" destId="{4152EE52-9757-44EF-AE24-3A06C7EC4783}" srcOrd="5" destOrd="0" presId="urn:microsoft.com/office/officeart/2018/2/layout/IconCircleList"/>
    <dgm:cxn modelId="{286C63D9-6859-490D-A5F0-549582676851}" type="presParOf" srcId="{D045D337-9EC7-4980-A1F6-46794D4A71C5}" destId="{12ECFF7D-BC19-4378-B81B-EFF8042214CF}" srcOrd="6" destOrd="0" presId="urn:microsoft.com/office/officeart/2018/2/layout/IconCircleList"/>
    <dgm:cxn modelId="{CDDCE516-CB88-4BB0-8FD8-B060A5A6E21C}" type="presParOf" srcId="{12ECFF7D-BC19-4378-B81B-EFF8042214CF}" destId="{72F64C03-FC13-4EDC-9B50-03D31591E3EC}" srcOrd="0" destOrd="0" presId="urn:microsoft.com/office/officeart/2018/2/layout/IconCircleList"/>
    <dgm:cxn modelId="{E9CBDFF2-FF96-4247-BBBC-1AE3C2C418B0}" type="presParOf" srcId="{12ECFF7D-BC19-4378-B81B-EFF8042214CF}" destId="{60AA5590-19A7-4283-A542-91ADAFC8BD59}" srcOrd="1" destOrd="0" presId="urn:microsoft.com/office/officeart/2018/2/layout/IconCircleList"/>
    <dgm:cxn modelId="{67C7F7C3-AB41-405A-80FA-B9E64F8C51E3}" type="presParOf" srcId="{12ECFF7D-BC19-4378-B81B-EFF8042214CF}" destId="{B36A6213-9E9D-4873-9587-D1758063AA84}" srcOrd="2" destOrd="0" presId="urn:microsoft.com/office/officeart/2018/2/layout/IconCircleList"/>
    <dgm:cxn modelId="{E3351314-422B-46A1-B028-3FDA15DD4BC5}" type="presParOf" srcId="{12ECFF7D-BC19-4378-B81B-EFF8042214CF}" destId="{3E827121-C871-4DF2-937C-C1AF73D6D6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4E184-F005-4782-B2F7-21EE06713E02}">
      <dsp:nvSpPr>
        <dsp:cNvPr id="0" name=""/>
        <dsp:cNvSpPr/>
      </dsp:nvSpPr>
      <dsp:spPr>
        <a:xfrm>
          <a:off x="0" y="2886"/>
          <a:ext cx="10168127" cy="614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5029C-0D43-470F-8792-679DEC65C202}">
      <dsp:nvSpPr>
        <dsp:cNvPr id="0" name=""/>
        <dsp:cNvSpPr/>
      </dsp:nvSpPr>
      <dsp:spPr>
        <a:xfrm>
          <a:off x="185957" y="141201"/>
          <a:ext cx="338103" cy="338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E8FC4-A235-484D-9A9A-B006BC639921}">
      <dsp:nvSpPr>
        <dsp:cNvPr id="0" name=""/>
        <dsp:cNvSpPr/>
      </dsp:nvSpPr>
      <dsp:spPr>
        <a:xfrm>
          <a:off x="710017" y="2886"/>
          <a:ext cx="9458110" cy="61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9" tIns="65059" rIns="65059" bIns="65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To develop machine learning models for predicting sales in an e-commerce platform</a:t>
          </a:r>
          <a:endParaRPr lang="en-US" sz="1800" kern="1200"/>
        </a:p>
      </dsp:txBody>
      <dsp:txXfrm>
        <a:off x="710017" y="2886"/>
        <a:ext cx="9458110" cy="614733"/>
      </dsp:txXfrm>
    </dsp:sp>
    <dsp:sp modelId="{A3C7F8A8-C97F-478B-B549-A9821AECAC87}">
      <dsp:nvSpPr>
        <dsp:cNvPr id="0" name=""/>
        <dsp:cNvSpPr/>
      </dsp:nvSpPr>
      <dsp:spPr>
        <a:xfrm>
          <a:off x="0" y="771303"/>
          <a:ext cx="10168127" cy="614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34363-F293-4586-8B06-F5C76303C5B0}">
      <dsp:nvSpPr>
        <dsp:cNvPr id="0" name=""/>
        <dsp:cNvSpPr/>
      </dsp:nvSpPr>
      <dsp:spPr>
        <a:xfrm>
          <a:off x="185957" y="909618"/>
          <a:ext cx="338103" cy="338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9C23-0A03-4BE5-897A-5EE2CF23E6E2}">
      <dsp:nvSpPr>
        <dsp:cNvPr id="0" name=""/>
        <dsp:cNvSpPr/>
      </dsp:nvSpPr>
      <dsp:spPr>
        <a:xfrm>
          <a:off x="710017" y="771303"/>
          <a:ext cx="9458110" cy="61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9" tIns="65059" rIns="65059" bIns="65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Analyse the trends on the weekly sales on different months, rolling average</a:t>
          </a:r>
          <a:endParaRPr lang="en-US" sz="1800" kern="1200"/>
        </a:p>
      </dsp:txBody>
      <dsp:txXfrm>
        <a:off x="710017" y="771303"/>
        <a:ext cx="9458110" cy="614733"/>
      </dsp:txXfrm>
    </dsp:sp>
    <dsp:sp modelId="{1CDC72DE-ACA0-4537-AA0E-B8B11E20F02C}">
      <dsp:nvSpPr>
        <dsp:cNvPr id="0" name=""/>
        <dsp:cNvSpPr/>
      </dsp:nvSpPr>
      <dsp:spPr>
        <a:xfrm>
          <a:off x="0" y="1539721"/>
          <a:ext cx="10168127" cy="614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37BA5-5DA1-4B01-AFBC-CCE04E4CFF4C}">
      <dsp:nvSpPr>
        <dsp:cNvPr id="0" name=""/>
        <dsp:cNvSpPr/>
      </dsp:nvSpPr>
      <dsp:spPr>
        <a:xfrm>
          <a:off x="185957" y="1678036"/>
          <a:ext cx="338103" cy="338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E22BD-6A63-4DD4-A755-C07F0EC66B88}">
      <dsp:nvSpPr>
        <dsp:cNvPr id="0" name=""/>
        <dsp:cNvSpPr/>
      </dsp:nvSpPr>
      <dsp:spPr>
        <a:xfrm>
          <a:off x="710017" y="1539721"/>
          <a:ext cx="9458110" cy="61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9" tIns="65059" rIns="65059" bIns="65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Understand the effect of different parameters on the sales</a:t>
          </a:r>
          <a:endParaRPr lang="en-US" sz="1800" kern="1200"/>
        </a:p>
      </dsp:txBody>
      <dsp:txXfrm>
        <a:off x="710017" y="1539721"/>
        <a:ext cx="9458110" cy="614733"/>
      </dsp:txXfrm>
    </dsp:sp>
    <dsp:sp modelId="{DE26CA9F-ED34-45D0-AF94-212F55E4477D}">
      <dsp:nvSpPr>
        <dsp:cNvPr id="0" name=""/>
        <dsp:cNvSpPr/>
      </dsp:nvSpPr>
      <dsp:spPr>
        <a:xfrm>
          <a:off x="0" y="2308138"/>
          <a:ext cx="10168127" cy="614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5F3D8-E352-4764-B301-9500D6355068}">
      <dsp:nvSpPr>
        <dsp:cNvPr id="0" name=""/>
        <dsp:cNvSpPr/>
      </dsp:nvSpPr>
      <dsp:spPr>
        <a:xfrm>
          <a:off x="185957" y="2446453"/>
          <a:ext cx="338103" cy="338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D8A15-D398-47BE-B669-BB5A4368A7C0}">
      <dsp:nvSpPr>
        <dsp:cNvPr id="0" name=""/>
        <dsp:cNvSpPr/>
      </dsp:nvSpPr>
      <dsp:spPr>
        <a:xfrm>
          <a:off x="710017" y="2308138"/>
          <a:ext cx="9458110" cy="61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9" tIns="65059" rIns="65059" bIns="65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Identify the best model to predict the sales</a:t>
          </a:r>
          <a:endParaRPr lang="en-US" sz="1800" kern="1200"/>
        </a:p>
      </dsp:txBody>
      <dsp:txXfrm>
        <a:off x="710017" y="2308138"/>
        <a:ext cx="9458110" cy="614733"/>
      </dsp:txXfrm>
    </dsp:sp>
    <dsp:sp modelId="{0BC34B85-989F-4985-9A06-A90A857A788F}">
      <dsp:nvSpPr>
        <dsp:cNvPr id="0" name=""/>
        <dsp:cNvSpPr/>
      </dsp:nvSpPr>
      <dsp:spPr>
        <a:xfrm>
          <a:off x="0" y="3076555"/>
          <a:ext cx="10168127" cy="6147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4AE60-DCA1-43DA-BF7A-481E0BE52F4E}">
      <dsp:nvSpPr>
        <dsp:cNvPr id="0" name=""/>
        <dsp:cNvSpPr/>
      </dsp:nvSpPr>
      <dsp:spPr>
        <a:xfrm>
          <a:off x="185957" y="3214871"/>
          <a:ext cx="338103" cy="338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C28B1-A760-4807-A3C0-398FE749BA27}">
      <dsp:nvSpPr>
        <dsp:cNvPr id="0" name=""/>
        <dsp:cNvSpPr/>
      </dsp:nvSpPr>
      <dsp:spPr>
        <a:xfrm>
          <a:off x="710017" y="3076555"/>
          <a:ext cx="9458110" cy="614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9" tIns="65059" rIns="65059" bIns="65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Plot the predicted values on the graph and compare the performance of the models used</a:t>
          </a:r>
          <a:endParaRPr lang="en-US" sz="1800" kern="1200"/>
        </a:p>
      </dsp:txBody>
      <dsp:txXfrm>
        <a:off x="710017" y="3076555"/>
        <a:ext cx="9458110" cy="61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3AFEC-41FE-4B67-B96D-D1BA71FA3B7D}">
      <dsp:nvSpPr>
        <dsp:cNvPr id="0" name=""/>
        <dsp:cNvSpPr/>
      </dsp:nvSpPr>
      <dsp:spPr>
        <a:xfrm>
          <a:off x="210785" y="547086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12276-F143-45B3-A0F9-AF4E7CFF5DCC}">
      <dsp:nvSpPr>
        <dsp:cNvPr id="0" name=""/>
        <dsp:cNvSpPr/>
      </dsp:nvSpPr>
      <dsp:spPr>
        <a:xfrm>
          <a:off x="491159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F48F3-2070-4E16-94A1-053084628FDA}">
      <dsp:nvSpPr>
        <dsp:cNvPr id="0" name=""/>
        <dsp:cNvSpPr/>
      </dsp:nvSpPr>
      <dsp:spPr>
        <a:xfrm>
          <a:off x="1831996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Retailers can use predictive analytics to forecast demand for products, optimize inventory levels, and personalize marketing strategies for different customer segments.</a:t>
          </a:r>
          <a:endParaRPr lang="en-US" sz="1600" kern="1200"/>
        </a:p>
      </dsp:txBody>
      <dsp:txXfrm>
        <a:off x="1831996" y="547086"/>
        <a:ext cx="3147056" cy="1335114"/>
      </dsp:txXfrm>
    </dsp:sp>
    <dsp:sp modelId="{8128305D-9D49-449E-947A-1451AA26B5D1}">
      <dsp:nvSpPr>
        <dsp:cNvPr id="0" name=""/>
        <dsp:cNvSpPr/>
      </dsp:nvSpPr>
      <dsp:spPr>
        <a:xfrm>
          <a:off x="5527403" y="547086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D3383-9030-4232-8A8C-931EFABCC8A9}">
      <dsp:nvSpPr>
        <dsp:cNvPr id="0" name=""/>
        <dsp:cNvSpPr/>
      </dsp:nvSpPr>
      <dsp:spPr>
        <a:xfrm>
          <a:off x="5807777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8D6D4-1B4F-498F-AA64-2E85C66C6F58}">
      <dsp:nvSpPr>
        <dsp:cNvPr id="0" name=""/>
        <dsp:cNvSpPr/>
      </dsp:nvSpPr>
      <dsp:spPr>
        <a:xfrm>
          <a:off x="7148614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Pharmaceutical companies may utilize sales predictions to forecast demand for medications, optimize distribution, and plan production schedules.</a:t>
          </a:r>
          <a:endParaRPr lang="en-US" sz="1600" kern="1200"/>
        </a:p>
      </dsp:txBody>
      <dsp:txXfrm>
        <a:off x="7148614" y="547086"/>
        <a:ext cx="3147056" cy="1335114"/>
      </dsp:txXfrm>
    </dsp:sp>
    <dsp:sp modelId="{7FBA0BAA-382E-41ED-81D0-882CD72C1A11}">
      <dsp:nvSpPr>
        <dsp:cNvPr id="0" name=""/>
        <dsp:cNvSpPr/>
      </dsp:nvSpPr>
      <dsp:spPr>
        <a:xfrm>
          <a:off x="210785" y="2653223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48F0A-F614-428B-80B8-6F3F60D43DFF}">
      <dsp:nvSpPr>
        <dsp:cNvPr id="0" name=""/>
        <dsp:cNvSpPr/>
      </dsp:nvSpPr>
      <dsp:spPr>
        <a:xfrm>
          <a:off x="491159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ADD1F-47AA-4FCD-B29B-B984C55F5FAA}">
      <dsp:nvSpPr>
        <dsp:cNvPr id="0" name=""/>
        <dsp:cNvSpPr/>
      </dsp:nvSpPr>
      <dsp:spPr>
        <a:xfrm>
          <a:off x="1831996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Telecommunication companies can benefit from sales predictions to forecast demand for new devices, plan network capacity, and optimize customer acquisition strategies.</a:t>
          </a:r>
          <a:endParaRPr lang="en-US" sz="1600" kern="1200"/>
        </a:p>
      </dsp:txBody>
      <dsp:txXfrm>
        <a:off x="1831996" y="2653223"/>
        <a:ext cx="3147056" cy="1335114"/>
      </dsp:txXfrm>
    </dsp:sp>
    <dsp:sp modelId="{72F64C03-FC13-4EDC-9B50-03D31591E3EC}">
      <dsp:nvSpPr>
        <dsp:cNvPr id="0" name=""/>
        <dsp:cNvSpPr/>
      </dsp:nvSpPr>
      <dsp:spPr>
        <a:xfrm>
          <a:off x="5527403" y="2653223"/>
          <a:ext cx="1335114" cy="133511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A5590-19A7-4283-A542-91ADAFC8BD59}">
      <dsp:nvSpPr>
        <dsp:cNvPr id="0" name=""/>
        <dsp:cNvSpPr/>
      </dsp:nvSpPr>
      <dsp:spPr>
        <a:xfrm>
          <a:off x="5807777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27121-C871-4DF2-937C-C1AF73D6D6F0}">
      <dsp:nvSpPr>
        <dsp:cNvPr id="0" name=""/>
        <dsp:cNvSpPr/>
      </dsp:nvSpPr>
      <dsp:spPr>
        <a:xfrm>
          <a:off x="7148614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Real estate developers and agencies can use predictive models to anticipate demand for properties, optimize pricing, and tailor marketing strategies to specific buyer profiles.</a:t>
          </a:r>
          <a:endParaRPr lang="en-US" sz="1600" kern="1200"/>
        </a:p>
      </dsp:txBody>
      <dsp:txXfrm>
        <a:off x="7148614" y="2653223"/>
        <a:ext cx="3147056" cy="1335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87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9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2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2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0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9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9" r:id="rId6"/>
    <p:sldLayoutId id="2147483754" r:id="rId7"/>
    <p:sldLayoutId id="2147483755" r:id="rId8"/>
    <p:sldLayoutId id="2147483756" r:id="rId9"/>
    <p:sldLayoutId id="2147483758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lti-coloured graphs and numbers">
            <a:extLst>
              <a:ext uri="{FF2B5EF4-FFF2-40B4-BE49-F238E27FC236}">
                <a16:creationId xmlns:a16="http://schemas.microsoft.com/office/drawing/2014/main" id="{85789D74-C733-4161-1F3E-6BCDFE04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CA33F-2607-B5C4-327E-B2C6DAB0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i="0" u="none" strike="noStrike">
                <a:effectLst/>
              </a:rPr>
              <a:t>E-commerce Sales Prediction</a:t>
            </a:r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460DA-83D2-DA27-C023-322861F4E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Team: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Sanket</a:t>
            </a:r>
            <a:r>
              <a:rPr lang="en-US" sz="1700" dirty="0"/>
              <a:t> Sharad </a:t>
            </a:r>
            <a:r>
              <a:rPr lang="en-US" sz="1700" dirty="0" err="1"/>
              <a:t>Baviskar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Supraja </a:t>
            </a:r>
            <a:r>
              <a:rPr lang="en-US" sz="1700" dirty="0" err="1"/>
              <a:t>Mohanagandhi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Sahir Hussain Syed</a:t>
            </a:r>
            <a:br>
              <a:rPr lang="en-US" sz="1700" dirty="0"/>
            </a:b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808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8DE3E-1A86-F52F-D905-4AE3C3F4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could have been better?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AAE0843D-6739-021A-FC5C-B0437A2C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244" y="1282348"/>
            <a:ext cx="7746728" cy="46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4FCD-5AF0-0F7F-D422-EE8237F4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K Nearest Neighbors Regressor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FE76-FDD0-1227-46E7-4884A1A3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600" dirty="0"/>
              <a:t>K Nearest Neighbors (KNN) Regressor is a supervised machine learning algorithm used for regression tasks. </a:t>
            </a:r>
          </a:p>
          <a:p>
            <a:r>
              <a:rPr lang="en-US" sz="1600" dirty="0"/>
              <a:t>It predicts the continuous target variable by considering the average of the K-nearest neighbors' output values in the feature space.</a:t>
            </a:r>
          </a:p>
          <a:p>
            <a:r>
              <a:rPr lang="en-US" sz="1600" dirty="0"/>
              <a:t>it relies on the proximity of data points in the feature space to make predictions, making it intuitive and easy to understand.</a:t>
            </a:r>
          </a:p>
          <a:p>
            <a:r>
              <a:rPr lang="en-US" sz="1600" dirty="0"/>
              <a:t>Accuracy : 89.59% 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24097-AEFB-3265-A6B3-380596E9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994214"/>
            <a:ext cx="6440424" cy="48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1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48DFD-13BA-79A5-5373-37639767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Holiday Impact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53D7-CA6C-FAFC-5803-C40A354E7DD3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There is a significant boost in the sales on holidays compared to non-holiday weeks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This is a critical observation that can help e-commerce companies plan resources and manage inventory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With the power of applying marketing and promotional strategies on holidays, companies can take advantage of consumer spending</a:t>
            </a:r>
          </a:p>
        </p:txBody>
      </p:sp>
      <p:pic>
        <p:nvPicPr>
          <p:cNvPr id="5" name="Content Placeholder 4" descr="A graph of sales&#10;&#10;Description automatically generated">
            <a:extLst>
              <a:ext uri="{FF2B5EF4-FFF2-40B4-BE49-F238E27FC236}">
                <a16:creationId xmlns:a16="http://schemas.microsoft.com/office/drawing/2014/main" id="{C9839160-BFC8-0E1D-494E-F1B889A5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76" b="6575"/>
          <a:stretch/>
        </p:blipFill>
        <p:spPr>
          <a:xfrm>
            <a:off x="5120640" y="1300650"/>
            <a:ext cx="6656832" cy="41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6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8D26B-F32D-ABD5-030E-7479C47D8748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Potential buyers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613863E0-90DB-65F9-0ABA-B49CC9065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20234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63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A1C8-0F48-3772-D17F-BFC5FFE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Problem Statement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0F84E1-85B7-E8C2-CA06-359B8AD8C0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51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404EF8D-7C88-ECAA-E013-CB662831A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82" b="1034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5392-3440-2E8C-553F-3E6C27D7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Code Walkthrough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8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1E5FC-5FD5-95FD-4A8A-DB093A7F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Exploratory Data Analysis </a:t>
            </a: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0C2F6996-D9D7-30BD-6448-03BCA9771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0" b="5895"/>
          <a:stretch/>
        </p:blipFill>
        <p:spPr>
          <a:xfrm>
            <a:off x="385572" y="2596778"/>
            <a:ext cx="5596128" cy="3181924"/>
          </a:xfrm>
          <a:prstGeom prst="rect">
            <a:avLst/>
          </a:prstGeom>
        </p:spPr>
      </p:pic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B09B0F37-F185-FC79-926D-74D7D343A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500" b="3746"/>
          <a:stretch/>
        </p:blipFill>
        <p:spPr>
          <a:xfrm>
            <a:off x="6210302" y="2461298"/>
            <a:ext cx="5596128" cy="34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8EEBC-7672-3991-7559-0317A12D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Rolling average sales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FA2F6BA-E3F2-61F7-361B-78FE0E41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6" b="6923"/>
          <a:stretch/>
        </p:blipFill>
        <p:spPr>
          <a:xfrm>
            <a:off x="4864609" y="1213884"/>
            <a:ext cx="6748740" cy="39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B39DA-ABAB-C2D5-8283-D85B0AD2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B53F-61F7-BF95-9EC5-65F620B63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L</a:t>
            </a:r>
            <a:r>
              <a:rPr lang="en-US" sz="2000" b="0" i="0">
                <a:effectLst/>
              </a:rPr>
              <a:t>ag features to capture the effect of past values on the target variable</a:t>
            </a: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C143E9BF-E240-0DEA-316E-C2C34AFCB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2" b="7941"/>
          <a:stretch/>
        </p:blipFill>
        <p:spPr>
          <a:xfrm>
            <a:off x="5414356" y="1462144"/>
            <a:ext cx="6408836" cy="37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4748-46D8-903D-1800-C0896B9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3147-8EF4-D02E-DF9D-0A09C3589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888" y="2173224"/>
            <a:ext cx="4379387" cy="392986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Random Forest is a classification and regression ensemble learning technique. </a:t>
            </a:r>
          </a:p>
          <a:p>
            <a:r>
              <a:rPr lang="en-US" dirty="0"/>
              <a:t>Using Randomness to Reduce Overfitting: Using feature subsets and data samples, randomness is integrated into tree construction. </a:t>
            </a:r>
          </a:p>
          <a:p>
            <a:r>
              <a:rPr lang="en-US" dirty="0"/>
              <a:t>Sturdy and adaptable: Random Forest is well-known for its robustness and adaptability when working with a wide range of data types. </a:t>
            </a:r>
          </a:p>
          <a:p>
            <a:r>
              <a:rPr lang="en-US" dirty="0"/>
              <a:t> Accuracy : 88.06131457776414%</a:t>
            </a:r>
          </a:p>
          <a:p>
            <a:endParaRPr lang="en-US" dirty="0"/>
          </a:p>
        </p:txBody>
      </p:sp>
      <p:pic>
        <p:nvPicPr>
          <p:cNvPr id="4" name="Picture 3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981433BB-E456-9CDD-4704-9DE357ECC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6" t="6584" r="6912" b="6647"/>
          <a:stretch/>
        </p:blipFill>
        <p:spPr>
          <a:xfrm>
            <a:off x="5360275" y="2291254"/>
            <a:ext cx="6566385" cy="40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9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85B4-B5AC-686A-2683-6DDCF30B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CD3F2-66FD-D17E-279C-0194C792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1" y="2252727"/>
            <a:ext cx="4456367" cy="37976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Efficient Ensemble Learning: </a:t>
            </a:r>
            <a:r>
              <a:rPr lang="en-US" dirty="0" err="1"/>
              <a:t>XGBoost</a:t>
            </a:r>
            <a:r>
              <a:rPr lang="en-US" dirty="0"/>
              <a:t>, or Extreme Gradient Boosting, is a powerful machine learning algorithm that excels in regression and classification tasks.</a:t>
            </a:r>
          </a:p>
          <a:p>
            <a:r>
              <a:rPr lang="en-US" dirty="0"/>
              <a:t>Optimized Performance and Scalability: </a:t>
            </a:r>
            <a:r>
              <a:rPr lang="en-US" dirty="0" err="1"/>
              <a:t>XGBoost</a:t>
            </a:r>
            <a:r>
              <a:rPr lang="en-US" dirty="0"/>
              <a:t> employs gradient boosting, building trees sequentially to correct errors from previous iterations and focusing on challenging examples.</a:t>
            </a:r>
          </a:p>
          <a:p>
            <a:pPr marL="0" indent="0">
              <a:buNone/>
            </a:pPr>
            <a:r>
              <a:rPr lang="en-US" dirty="0"/>
              <a:t> Accuracy : 75.75190958074224%</a:t>
            </a:r>
          </a:p>
        </p:txBody>
      </p:sp>
      <p:pic>
        <p:nvPicPr>
          <p:cNvPr id="4" name="Picture 3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9E8667FE-DF6B-D73C-8AB8-B28012409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7" b="6177"/>
          <a:stretch/>
        </p:blipFill>
        <p:spPr>
          <a:xfrm>
            <a:off x="5310188" y="2077604"/>
            <a:ext cx="5783316" cy="39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DC45-7722-F3E0-8595-5CAC2008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8589-9015-365D-F281-55A1A5B1D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25" y="2152997"/>
            <a:ext cx="10809871" cy="40192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time series forecasting model called ARIMA (</a:t>
            </a:r>
            <a:r>
              <a:rPr lang="en-US" dirty="0" err="1"/>
              <a:t>AutoRegressive</a:t>
            </a:r>
            <a:r>
              <a:rPr lang="en-US" dirty="0"/>
              <a:t> Integrated Moving Average)</a:t>
            </a:r>
          </a:p>
          <a:p>
            <a:r>
              <a:rPr lang="en-US" dirty="0"/>
              <a:t>This model combines moving average, differencing, and autoregression components. By using past data trends, it is possible to predict future values. </a:t>
            </a:r>
          </a:p>
          <a:p>
            <a:r>
              <a:rPr lang="en-US" dirty="0"/>
              <a:t>ARIMA is a good tool for estimating sales volumes because it may capture trends, seasonality, and cyclic patterns in sales prediction.</a:t>
            </a:r>
          </a:p>
          <a:p>
            <a:r>
              <a:rPr lang="en-US" dirty="0"/>
              <a:t> The adequacy of the model parameters and the underlying data patterns dictate the efficiency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0791908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524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Lato</vt:lpstr>
      <vt:lpstr>AccentBoxVTI</vt:lpstr>
      <vt:lpstr>E-commerce Sales Prediction</vt:lpstr>
      <vt:lpstr>Problem Statement  </vt:lpstr>
      <vt:lpstr>PowerPoint Presentation</vt:lpstr>
      <vt:lpstr>Exploratory Data Analysis </vt:lpstr>
      <vt:lpstr>Rolling average sales</vt:lpstr>
      <vt:lpstr>Feature Engineering</vt:lpstr>
      <vt:lpstr>Random Forest</vt:lpstr>
      <vt:lpstr>XGboost</vt:lpstr>
      <vt:lpstr>ARIMA</vt:lpstr>
      <vt:lpstr>What could have been better?</vt:lpstr>
      <vt:lpstr>K Nearest Neighbors Regressor</vt:lpstr>
      <vt:lpstr>Holiday Impact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Sales Prediction</dc:title>
  <dc:creator>Mohanagandhi, Supraja</dc:creator>
  <cp:lastModifiedBy>Baviskar, Sanket Sharad</cp:lastModifiedBy>
  <cp:revision>13</cp:revision>
  <dcterms:created xsi:type="dcterms:W3CDTF">2023-12-08T06:55:09Z</dcterms:created>
  <dcterms:modified xsi:type="dcterms:W3CDTF">2023-12-09T02:45:10Z</dcterms:modified>
</cp:coreProperties>
</file>